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60" r:id="rId3"/>
    <p:sldId id="261" r:id="rId4"/>
    <p:sldId id="270" r:id="rId5"/>
    <p:sldId id="271" r:id="rId6"/>
    <p:sldId id="267" r:id="rId7"/>
    <p:sldId id="268" r:id="rId8"/>
    <p:sldId id="269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75" d="100"/>
          <a:sy n="75" d="100"/>
        </p:scale>
        <p:origin x="-124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9A5B-65AC-47FB-B6DE-C7E25D89640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748-260F-4D16-935B-C61E7FD5C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23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CDCD-B63C-4FEF-BC5F-D193542BCEC4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FD3F1-D614-4CE0-81D4-6151A8B5F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729AD-0230-4CC9-8CD6-239098A665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4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8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0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</a:t>
            </a:r>
            <a:r>
              <a:rPr lang="en-US" sz="3600" dirty="0" err="1" smtClean="0">
                <a:solidFill>
                  <a:srgbClr val="00B0F0"/>
                </a:solidFill>
              </a:rPr>
              <a:t>llamo</a:t>
            </a:r>
            <a:r>
              <a:rPr lang="en-US" sz="3600" dirty="0" smtClean="0">
                <a:solidFill>
                  <a:srgbClr val="00B0F0"/>
                </a:solidFill>
              </a:rPr>
              <a:t> ________________ 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701</a:t>
            </a:r>
            <a:r>
              <a:rPr lang="en-US" sz="3600" dirty="0" smtClean="0">
                <a:solidFill>
                  <a:srgbClr val="00B0F0"/>
                </a:solidFill>
              </a:rPr>
              <a:t/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</a:t>
            </a:r>
            <a:r>
              <a:rPr lang="en-US" sz="3600" dirty="0" err="1" smtClean="0">
                <a:solidFill>
                  <a:srgbClr val="00B0F0"/>
                </a:solidFill>
              </a:rPr>
              <a:t>fecha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es</a:t>
            </a:r>
            <a:r>
              <a:rPr lang="en-US" sz="3600" dirty="0" smtClean="0">
                <a:solidFill>
                  <a:srgbClr val="00B0F0"/>
                </a:solidFill>
              </a:rPr>
              <a:t> el </a:t>
            </a:r>
            <a:r>
              <a:rPr lang="en-US" sz="3600" dirty="0" smtClean="0">
                <a:solidFill>
                  <a:srgbClr val="00B0F0"/>
                </a:solidFill>
              </a:rPr>
              <a:t>12 </a:t>
            </a:r>
            <a:r>
              <a:rPr lang="en-US" sz="3600" dirty="0" smtClean="0">
                <a:solidFill>
                  <a:srgbClr val="00B0F0"/>
                </a:solidFill>
              </a:rPr>
              <a:t>de </a:t>
            </a:r>
            <a:r>
              <a:rPr lang="en-US" sz="3600" dirty="0" err="1" smtClean="0">
                <a:solidFill>
                  <a:srgbClr val="00B0F0"/>
                </a:solidFill>
              </a:rPr>
              <a:t>diciembre</a:t>
            </a:r>
            <a:r>
              <a:rPr lang="en-US" sz="3600" dirty="0" smtClean="0">
                <a:solidFill>
                  <a:srgbClr val="00B0F0"/>
                </a:solidFill>
              </a:rPr>
              <a:t> del 2013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32: </a:t>
            </a:r>
            <a:r>
              <a:rPr lang="es-ES_tradnl" dirty="0" smtClean="0"/>
              <a:t>¿Como continuamos el repaso para el examen </a:t>
            </a:r>
            <a:r>
              <a:rPr lang="es-ES_tradnl" dirty="0" smtClean="0"/>
              <a:t>de MAÑANA?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err="1" smtClean="0"/>
              <a:t>Read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; </a:t>
            </a:r>
            <a:r>
              <a:rPr lang="es-ES_tradnl" dirty="0" err="1" smtClean="0"/>
              <a:t>then</a:t>
            </a:r>
            <a:r>
              <a:rPr lang="es-ES_tradnl" dirty="0" smtClean="0"/>
              <a:t> COPY and complete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comprehension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i="1" dirty="0" smtClean="0">
                <a:solidFill>
                  <a:srgbClr val="002060"/>
                </a:solidFill>
              </a:rPr>
              <a:t>En las ciudades grandes hay muchos edificios altos. Hay también mucho trafico. Las ciudades son grandes. No son pequeñas.</a:t>
            </a:r>
            <a:endParaRPr lang="es-ES_tradnl" dirty="0" smtClean="0">
              <a:solidFill>
                <a:srgbClr val="002060"/>
              </a:solidFill>
            </a:endParaRP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Las ciudades son ________					a. zonas rurales		b. zonas urbanas</a:t>
            </a: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Cuando hay mucho trafico hay _______			a. muchos carros	b. muchos garajes</a:t>
            </a:r>
            <a:endParaRPr lang="es-ES_tradnl" dirty="0"/>
          </a:p>
        </p:txBody>
      </p:sp>
      <p:sp>
        <p:nvSpPr>
          <p:cNvPr id="4" name="Oval 3"/>
          <p:cNvSpPr/>
          <p:nvPr/>
        </p:nvSpPr>
        <p:spPr>
          <a:xfrm>
            <a:off x="4419600" y="5029200"/>
            <a:ext cx="33528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62000" y="6019800"/>
            <a:ext cx="33528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6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2800" y="-685800"/>
            <a:ext cx="15671680" cy="899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685800" y="-29528"/>
            <a:ext cx="101346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1271"/>
            <a:ext cx="9982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I- </a:t>
            </a:r>
            <a:r>
              <a:rPr lang="en-US" sz="3600" b="1" dirty="0" smtClean="0"/>
              <a:t>Copy and choose the correct completion</a:t>
            </a:r>
            <a:endParaRPr lang="en-US" sz="3600" b="1" dirty="0">
              <a:solidFill>
                <a:srgbClr val="008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914400" y="2438400"/>
            <a:ext cx="3962400" cy="6256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8200" y="4251158"/>
            <a:ext cx="3962400" cy="6256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990600" y="5622758"/>
            <a:ext cx="19812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9719" y="-1600200"/>
            <a:ext cx="16767719" cy="998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-29528"/>
            <a:ext cx="105156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496669"/>
            <a:ext cx="9982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019800" y="2234625"/>
            <a:ext cx="21336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3200" b="1" dirty="0" err="1" smtClean="0">
                <a:solidFill>
                  <a:srgbClr val="0000FF"/>
                </a:solidFill>
              </a:rPr>
              <a:t>Cierto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19800" y="3682425"/>
            <a:ext cx="21336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3200" b="1" dirty="0" err="1" smtClean="0">
                <a:solidFill>
                  <a:srgbClr val="0000FF"/>
                </a:solidFill>
              </a:rPr>
              <a:t>Cierto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019800" y="4825425"/>
            <a:ext cx="21336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3200" b="1" dirty="0" err="1" smtClean="0">
                <a:solidFill>
                  <a:srgbClr val="0000FF"/>
                </a:solidFill>
              </a:rPr>
              <a:t>Falso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876800" y="5892225"/>
            <a:ext cx="21336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en-US" sz="3200" b="1" dirty="0" err="1" smtClean="0">
                <a:solidFill>
                  <a:srgbClr val="0000FF"/>
                </a:solidFill>
              </a:rPr>
              <a:t>Falso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5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228600" y="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III-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rooms</a:t>
            </a:r>
            <a:r>
              <a:rPr lang="es-ES_tradnl" altLang="en-US" sz="3200" b="1" dirty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house</a:t>
            </a:r>
            <a:r>
              <a:rPr lang="es-ES_tradnl" altLang="en-US" sz="3200" b="1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4718384" y="2095500"/>
            <a:ext cx="387016" cy="4191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2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5323974" y="3437470"/>
            <a:ext cx="416426" cy="3429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3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5410200" y="2247900"/>
            <a:ext cx="457200" cy="3810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4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5105400" y="4267200"/>
            <a:ext cx="17526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CC0066"/>
                </a:solidFill>
                <a:latin typeface="Comic Sans MS" pitchFamily="66" charset="0"/>
              </a:rPr>
              <a:t>La cocina</a:t>
            </a: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3638550" y="2928520"/>
            <a:ext cx="1231232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CC0066"/>
                </a:solidFill>
                <a:latin typeface="Comic Sans MS" pitchFamily="66" charset="0"/>
              </a:rPr>
              <a:t>El Ba</a:t>
            </a:r>
            <a:r>
              <a:rPr lang="en-US" altLang="en-US" sz="2400" dirty="0" err="1">
                <a:solidFill>
                  <a:srgbClr val="CC0066"/>
                </a:solidFill>
                <a:latin typeface="Comic Sans MS" pitchFamily="66" charset="0"/>
              </a:rPr>
              <a:t>ño</a:t>
            </a:r>
            <a:endParaRPr lang="en-US" altLang="en-US" sz="24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5225212" y="2928520"/>
            <a:ext cx="20574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CC0066"/>
                </a:solidFill>
                <a:latin typeface="Comic Sans MS" pitchFamily="66" charset="0"/>
              </a:rPr>
              <a:t>El dormitorio</a:t>
            </a: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3472612" y="5387928"/>
            <a:ext cx="17526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CC0066"/>
                </a:solidFill>
                <a:latin typeface="Comic Sans MS" pitchFamily="66" charset="0"/>
              </a:rPr>
              <a:t>El s</a:t>
            </a:r>
            <a:r>
              <a:rPr lang="en-US" altLang="en-US" sz="2400" dirty="0" err="1">
                <a:solidFill>
                  <a:srgbClr val="CC0066"/>
                </a:solidFill>
                <a:latin typeface="Comic Sans MS" pitchFamily="66" charset="0"/>
              </a:rPr>
              <a:t>ótano</a:t>
            </a:r>
            <a:endParaRPr lang="en-US" altLang="en-US" sz="24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37470"/>
            <a:ext cx="2057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52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99" y="3387725"/>
            <a:ext cx="1944255" cy="13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3352800" y="3746500"/>
            <a:ext cx="17526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CC0066"/>
                </a:solidFill>
                <a:latin typeface="Comic Sans MS" pitchFamily="66" charset="0"/>
              </a:rPr>
              <a:t>La Sala</a:t>
            </a: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7010400" y="3595734"/>
            <a:ext cx="457200" cy="434928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7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7113154" y="4724400"/>
            <a:ext cx="17526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CC0066"/>
                </a:solidFill>
                <a:latin typeface="Comic Sans MS" pitchFamily="66" charset="0"/>
              </a:rPr>
              <a:t>El </a:t>
            </a:r>
            <a:r>
              <a:rPr lang="en-US" altLang="en-US" sz="2400" dirty="0" err="1" smtClean="0">
                <a:solidFill>
                  <a:srgbClr val="CC0066"/>
                </a:solidFill>
                <a:latin typeface="Comic Sans MS" pitchFamily="66" charset="0"/>
              </a:rPr>
              <a:t>garaje</a:t>
            </a:r>
            <a:endParaRPr lang="en-US" altLang="en-US" sz="24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1676400" y="3543300"/>
            <a:ext cx="457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5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990850" y="3443726"/>
            <a:ext cx="387350" cy="36517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400" smtClean="0">
                <a:solidFill>
                  <a:srgbClr val="0000FF"/>
                </a:solidFill>
              </a:rPr>
              <a:t>1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4103269" y="4800600"/>
            <a:ext cx="381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6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152400" y="4262735"/>
            <a:ext cx="19050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CC0066"/>
                </a:solidFill>
                <a:latin typeface="Comic Sans MS" pitchFamily="66" charset="0"/>
              </a:rPr>
              <a:t>El comedor</a:t>
            </a:r>
          </a:p>
        </p:txBody>
      </p:sp>
    </p:spTree>
    <p:extLst>
      <p:ext uri="{BB962C8B-B14F-4D97-AF65-F5344CB8AC3E}">
        <p14:creationId xmlns:p14="http://schemas.microsoft.com/office/powerpoint/2010/main" val="290433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2" grpId="0" animBg="1"/>
      <p:bldP spid="9243" grpId="0" animBg="1"/>
      <p:bldP spid="9244" grpId="0" animBg="1"/>
      <p:bldP spid="9247" grpId="0" animBg="1"/>
      <p:bldP spid="9255" grpId="0" animBg="1"/>
      <p:bldP spid="26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69273"/>
            <a:ext cx="4387273" cy="329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ui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8600"/>
            <a:ext cx="3846534" cy="350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part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337820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81000" y="3429000"/>
            <a:ext cx="3200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chemeClr val="accent2">
                    <a:lumMod val="75000"/>
                  </a:schemeClr>
                </a:solidFill>
              </a:rPr>
              <a:t>La casa</a:t>
            </a:r>
            <a:endParaRPr lang="es-ES_tradnl" altLang="en-US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562600" y="3810000"/>
            <a:ext cx="3200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chemeClr val="accent2">
                    <a:lumMod val="75000"/>
                  </a:schemeClr>
                </a:solidFill>
              </a:rPr>
              <a:t>El edificio</a:t>
            </a:r>
            <a:endParaRPr lang="es-ES_tradnl" altLang="en-US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800600" y="4800600"/>
            <a:ext cx="3124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chemeClr val="accent2">
                    <a:lumMod val="75000"/>
                  </a:schemeClr>
                </a:solidFill>
              </a:rPr>
              <a:t>El Apartamento</a:t>
            </a:r>
          </a:p>
          <a:p>
            <a:pPr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chemeClr val="accent2">
                    <a:lumMod val="75000"/>
                  </a:schemeClr>
                </a:solidFill>
              </a:rPr>
              <a:t>El departamento</a:t>
            </a:r>
          </a:p>
        </p:txBody>
      </p:sp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838200" y="3505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0000FF"/>
                </a:solidFill>
              </a:rPr>
              <a:t>8</a:t>
            </a:r>
            <a:r>
              <a:rPr lang="es-ES_tradnl" altLang="en-US" sz="2400" dirty="0" smtClean="0">
                <a:solidFill>
                  <a:srgbClr val="0000FF"/>
                </a:solidFill>
              </a:rPr>
              <a:t>)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4953000" y="3886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0000FF"/>
                </a:solidFill>
              </a:rPr>
              <a:t>9</a:t>
            </a:r>
            <a:r>
              <a:rPr lang="es-ES_tradnl" altLang="en-US" sz="2400" dirty="0" smtClean="0">
                <a:solidFill>
                  <a:srgbClr val="0000FF"/>
                </a:solidFill>
              </a:rPr>
              <a:t>)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3911600" y="48768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10)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348912" y="40215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6279312" y="2120861"/>
            <a:ext cx="833842" cy="356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604334" y="3418684"/>
            <a:ext cx="634666" cy="4675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V="1">
            <a:off x="3789948" y="1776252"/>
            <a:ext cx="313322" cy="1152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2171530" y="3409890"/>
            <a:ext cx="140987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La </a:t>
            </a:r>
            <a:r>
              <a:rPr lang="en-US" altLang="en-US" sz="2000" dirty="0" err="1" smtClean="0">
                <a:solidFill>
                  <a:srgbClr val="CC0066"/>
                </a:solidFill>
                <a:latin typeface="Comic Sans MS" pitchFamily="66" charset="0"/>
              </a:rPr>
              <a:t>butaca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76200" y="2571690"/>
            <a:ext cx="1752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La </a:t>
            </a:r>
            <a:r>
              <a:rPr lang="en-US" altLang="en-US" sz="2000" dirty="0" err="1" smtClean="0">
                <a:solidFill>
                  <a:srgbClr val="CC0066"/>
                </a:solidFill>
                <a:latin typeface="Comic Sans MS" pitchFamily="66" charset="0"/>
              </a:rPr>
              <a:t>comoda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7470"/>
            <a:ext cx="1676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 flipV="1">
            <a:off x="1625770" y="2797114"/>
            <a:ext cx="596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3429000" y="3790890"/>
            <a:ext cx="1752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>
                <a:solidFill>
                  <a:srgbClr val="CC0066"/>
                </a:solidFill>
                <a:latin typeface="Comic Sans MS" pitchFamily="66" charset="0"/>
              </a:rPr>
              <a:t>La </a:t>
            </a: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mesita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419100" y="3429000"/>
            <a:ext cx="11049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La silla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228600" y="24825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furniture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rooms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2743200" y="37929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H="1" flipV="1">
            <a:off x="990600" y="3809998"/>
            <a:ext cx="571500" cy="3514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 flipV="1">
            <a:off x="5537534" y="4191000"/>
            <a:ext cx="17014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6" name="Line 38"/>
          <p:cNvSpPr>
            <a:spLocks noChangeShapeType="1"/>
          </p:cNvSpPr>
          <p:nvPr/>
        </p:nvSpPr>
        <p:spPr bwMode="auto">
          <a:xfrm flipH="1" flipV="1">
            <a:off x="1625770" y="1981200"/>
            <a:ext cx="660230" cy="3198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228600" y="1733490"/>
            <a:ext cx="135255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El </a:t>
            </a:r>
            <a:r>
              <a:rPr lang="en-US" altLang="en-US" sz="2000" dirty="0" err="1" smtClean="0">
                <a:solidFill>
                  <a:srgbClr val="CC0066"/>
                </a:solidFill>
                <a:latin typeface="Comic Sans MS" pitchFamily="66" charset="0"/>
              </a:rPr>
              <a:t>cuadro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H="1">
            <a:off x="2286000" y="5154863"/>
            <a:ext cx="2438400" cy="255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6477000" y="6153090"/>
            <a:ext cx="1752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La </a:t>
            </a:r>
            <a:r>
              <a:rPr lang="en-US" altLang="en-US" sz="2000" dirty="0" err="1" smtClean="0">
                <a:solidFill>
                  <a:srgbClr val="CC0066"/>
                </a:solidFill>
                <a:latin typeface="Comic Sans MS" pitchFamily="66" charset="0"/>
              </a:rPr>
              <a:t>secadora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4572000" y="6229290"/>
            <a:ext cx="1752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La </a:t>
            </a:r>
            <a:r>
              <a:rPr lang="en-US" altLang="en-US" sz="2000" dirty="0" err="1" smtClean="0">
                <a:solidFill>
                  <a:srgbClr val="CC0066"/>
                </a:solidFill>
                <a:latin typeface="Comic Sans MS" pitchFamily="66" charset="0"/>
              </a:rPr>
              <a:t>lavadora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cxnSp>
        <p:nvCxnSpPr>
          <p:cNvPr id="3" name="Elbow Connector 2"/>
          <p:cNvCxnSpPr/>
          <p:nvPr/>
        </p:nvCxnSpPr>
        <p:spPr>
          <a:xfrm rot="16200000" flipH="1">
            <a:off x="4128078" y="2508830"/>
            <a:ext cx="4031092" cy="3295647"/>
          </a:xfrm>
          <a:prstGeom prst="bentConnector3">
            <a:avLst>
              <a:gd name="adj1" fmla="val -3128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9" name="Straight Arrow Connector 9218"/>
          <p:cNvCxnSpPr/>
          <p:nvPr/>
        </p:nvCxnSpPr>
        <p:spPr>
          <a:xfrm flipH="1">
            <a:off x="4305300" y="6078192"/>
            <a:ext cx="348614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Straight Arrow Connector 9224"/>
          <p:cNvCxnSpPr/>
          <p:nvPr/>
        </p:nvCxnSpPr>
        <p:spPr>
          <a:xfrm flipV="1">
            <a:off x="247650" y="2352386"/>
            <a:ext cx="0" cy="375435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4" name="Straight Arrow Connector 9233"/>
          <p:cNvCxnSpPr/>
          <p:nvPr/>
        </p:nvCxnSpPr>
        <p:spPr>
          <a:xfrm flipV="1">
            <a:off x="247650" y="2299079"/>
            <a:ext cx="1276350" cy="60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Box 26"/>
          <p:cNvSpPr txBox="1">
            <a:spLocks noChangeArrowheads="1"/>
          </p:cNvSpPr>
          <p:nvPr/>
        </p:nvSpPr>
        <p:spPr bwMode="auto">
          <a:xfrm>
            <a:off x="3505200" y="914400"/>
            <a:ext cx="1752600" cy="8617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>
                <a:solidFill>
                  <a:srgbClr val="CC0066"/>
                </a:solidFill>
                <a:latin typeface="Comic Sans MS" pitchFamily="66" charset="0"/>
              </a:rPr>
              <a:t>La </a:t>
            </a: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tina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La bañera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76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1663699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La cama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77" name="Text Box 28"/>
          <p:cNvSpPr txBox="1">
            <a:spLocks noChangeArrowheads="1"/>
          </p:cNvSpPr>
          <p:nvPr/>
        </p:nvSpPr>
        <p:spPr bwMode="auto">
          <a:xfrm>
            <a:off x="7239000" y="3105090"/>
            <a:ext cx="1663699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La nevera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H="1" flipV="1">
            <a:off x="3505200" y="4362510"/>
            <a:ext cx="876300" cy="17156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419100" y="4419600"/>
            <a:ext cx="3086101" cy="16585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Box 31"/>
          <p:cNvSpPr txBox="1">
            <a:spLocks noChangeArrowheads="1"/>
          </p:cNvSpPr>
          <p:nvPr/>
        </p:nvSpPr>
        <p:spPr bwMode="auto">
          <a:xfrm>
            <a:off x="7010400" y="3962400"/>
            <a:ext cx="1752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La </a:t>
            </a:r>
            <a:r>
              <a:rPr lang="en-US" altLang="en-US" sz="2000" dirty="0" err="1" smtClean="0">
                <a:solidFill>
                  <a:srgbClr val="CC0066"/>
                </a:solidFill>
                <a:latin typeface="Comic Sans MS" pitchFamily="66" charset="0"/>
              </a:rPr>
              <a:t>estufa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87" name="Line 38"/>
          <p:cNvSpPr>
            <a:spLocks noChangeShapeType="1"/>
          </p:cNvSpPr>
          <p:nvPr/>
        </p:nvSpPr>
        <p:spPr bwMode="auto">
          <a:xfrm>
            <a:off x="6248399" y="5504208"/>
            <a:ext cx="673267" cy="6679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8" name="Line 38"/>
          <p:cNvSpPr>
            <a:spLocks noChangeShapeType="1"/>
          </p:cNvSpPr>
          <p:nvPr/>
        </p:nvSpPr>
        <p:spPr bwMode="auto">
          <a:xfrm flipH="1">
            <a:off x="5410200" y="5638799"/>
            <a:ext cx="533400" cy="5917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9" name="Text Box 31"/>
          <p:cNvSpPr txBox="1">
            <a:spLocks noChangeArrowheads="1"/>
          </p:cNvSpPr>
          <p:nvPr/>
        </p:nvSpPr>
        <p:spPr bwMode="auto">
          <a:xfrm>
            <a:off x="457200" y="5238689"/>
            <a:ext cx="1777834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Las </a:t>
            </a:r>
            <a:r>
              <a:rPr lang="en-US" altLang="en-US" sz="2000" dirty="0" err="1" smtClean="0">
                <a:solidFill>
                  <a:srgbClr val="CC0066"/>
                </a:solidFill>
                <a:latin typeface="Comic Sans MS" pitchFamily="66" charset="0"/>
              </a:rPr>
              <a:t>escaleras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95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3" grpId="0" animBg="1"/>
      <p:bldP spid="9247" grpId="0" animBg="1"/>
      <p:bldP spid="9255" grpId="0" animBg="1"/>
      <p:bldP spid="31" grpId="0" animBg="1"/>
      <p:bldP spid="37" grpId="0" animBg="1"/>
      <p:bldP spid="41" grpId="0" animBg="1"/>
      <p:bldP spid="42" grpId="0" animBg="1"/>
      <p:bldP spid="75" grpId="0" animBg="1"/>
      <p:bldP spid="76" grpId="0" animBg="1"/>
      <p:bldP spid="77" grpId="0" animBg="1"/>
      <p:bldP spid="86" grpId="0" animBg="1"/>
      <p:bldP spid="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86740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hermanos tienes?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cuantos tienes.	</a:t>
            </a:r>
            <a:r>
              <a:rPr lang="es-ES_tradnl" sz="2800" dirty="0" smtClean="0">
                <a:solidFill>
                  <a:srgbClr val="0070C0"/>
                </a:solidFill>
              </a:rPr>
              <a:t>b.</a:t>
            </a:r>
            <a:r>
              <a:rPr lang="es-ES_tradnl" sz="2800" dirty="0" smtClean="0"/>
              <a:t> Tengo dos	    </a:t>
            </a:r>
            <a:r>
              <a:rPr lang="es-ES_tradnl" sz="2800" dirty="0" smtClean="0">
                <a:solidFill>
                  <a:srgbClr val="0070C0"/>
                </a:solidFill>
              </a:rPr>
              <a:t>c.</a:t>
            </a:r>
            <a:r>
              <a:rPr lang="es-ES_tradnl" sz="2800" dirty="0" smtClean="0"/>
              <a:t> Tienes dos 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nietos tienen los abuelos?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Tienen dos	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Tenemos dos	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Tienes dos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¿Tiene ustedes una mascota?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tienen una mascota.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Si tenemos un perrito.  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Si, tengo un gato.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¿Qué tiene tu primo?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.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tengo un primo.</a:t>
            </a:r>
            <a:r>
              <a:rPr lang="es-ES_tradnl" sz="2800" dirty="0"/>
              <a:t> </a:t>
            </a:r>
            <a:endParaRPr lang="es-ES_tradnl" sz="2800" dirty="0" smtClean="0"/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 smtClean="0">
                <a:solidFill>
                  <a:srgbClr val="0070C0"/>
                </a:solidFill>
              </a:rPr>
              <a:t>      </a:t>
            </a:r>
            <a:r>
              <a:rPr lang="es-ES_tradnl" sz="2800" dirty="0" smtClean="0"/>
              <a:t>.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Tienes un primo.                                                               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.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 un carro nuevo.</a:t>
            </a:r>
            <a:endParaRPr lang="es-ES_tradnl" sz="2800" dirty="0"/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253425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581400" y="1507958"/>
            <a:ext cx="22860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33400" y="2498558"/>
            <a:ext cx="22860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4800" y="3870158"/>
            <a:ext cx="44196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1000" y="6324600"/>
            <a:ext cx="43434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4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6019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1. </a:t>
            </a:r>
            <a:r>
              <a:rPr lang="es-ES_tradnl" dirty="0" smtClean="0"/>
              <a:t>En España y Latinoamérica las macotas son populares en…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zonas urbanas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zonas rurales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2. </a:t>
            </a:r>
            <a:r>
              <a:rPr lang="es-ES_tradnl" dirty="0" smtClean="0"/>
              <a:t>Unas mascotas exóticas son los…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perros &amp; gatos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loros &amp; llamas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3. </a:t>
            </a:r>
            <a:r>
              <a:rPr lang="es-ES_tradnl" dirty="0" smtClean="0"/>
              <a:t>Un animal que no tiene paciencia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</a:t>
            </a:r>
            <a:r>
              <a:rPr lang="es-ES_tradnl" dirty="0" smtClean="0"/>
              <a:t> el loro			</a:t>
            </a:r>
            <a:r>
              <a:rPr lang="es-ES_tradnl" dirty="0" smtClean="0">
                <a:solidFill>
                  <a:srgbClr val="0070C0"/>
                </a:solidFill>
              </a:rPr>
              <a:t>b.</a:t>
            </a:r>
            <a:r>
              <a:rPr lang="es-ES_tradnl" dirty="0" smtClean="0"/>
              <a:t> la llama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4. </a:t>
            </a:r>
            <a:r>
              <a:rPr lang="es-ES_tradnl" dirty="0" smtClean="0"/>
              <a:t>La capital de Ecuador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Quito	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Madrid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5. </a:t>
            </a:r>
            <a:r>
              <a:rPr lang="es-ES_tradnl" dirty="0" smtClean="0"/>
              <a:t>Un colegio mixto es para…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solo muchachos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muchachos y muchachas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6. </a:t>
            </a:r>
            <a:r>
              <a:rPr lang="es-ES_tradnl" dirty="0" smtClean="0"/>
              <a:t>El Pichincha es…..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un volcán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una montana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VI-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762000" y="1736558"/>
            <a:ext cx="32004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19600" y="2590800"/>
            <a:ext cx="32004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86200" y="3489158"/>
            <a:ext cx="32004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" y="4419600"/>
            <a:ext cx="32004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67200" y="5317958"/>
            <a:ext cx="4800600" cy="6256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9600" y="6308558"/>
            <a:ext cx="3200400" cy="4732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1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</a:t>
            </a:r>
            <a:r>
              <a:rPr lang="en-US" dirty="0" smtClean="0"/>
              <a:t>for exam: cap. 2 on FRIDAY!!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House/home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</a:t>
            </a:r>
            <a:r>
              <a:rPr lang="en-US" dirty="0" smtClean="0"/>
              <a:t>Adjectives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dirty="0" smtClean="0"/>
              <a:t> &amp; </a:t>
            </a:r>
            <a:r>
              <a:rPr lang="en-US" u="sng" dirty="0" err="1" smtClean="0"/>
              <a:t>Mascotas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195</Words>
  <Application>Microsoft Office PowerPoint</Application>
  <PresentationFormat>On-screen Show (4:3)</PresentationFormat>
  <Paragraphs>85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 llamo ________________ Clase 701 La fecha es el 12 de diciembre del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32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10 de diciembre del 2013</dc:title>
  <dc:creator>Helen Zumaeta</dc:creator>
  <cp:lastModifiedBy>Helen Zumaeta</cp:lastModifiedBy>
  <cp:revision>16</cp:revision>
  <cp:lastPrinted>2013-12-10T15:14:06Z</cp:lastPrinted>
  <dcterms:created xsi:type="dcterms:W3CDTF">2013-12-09T19:13:15Z</dcterms:created>
  <dcterms:modified xsi:type="dcterms:W3CDTF">2013-12-12T14:06:31Z</dcterms:modified>
</cp:coreProperties>
</file>